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544800" cy="10058400"/>
  <p:notesSz cx="9296400" cy="14782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ller, Luke (CON)" initials="FL(" lastIdx="6" clrIdx="0">
    <p:extLst>
      <p:ext uri="{19B8F6BF-5375-455C-9EA6-DF929625EA0E}">
        <p15:presenceInfo xmlns:p15="http://schemas.microsoft.com/office/powerpoint/2012/main" userId="S-1-5-21-2927031794-1429111801-1571268674-2052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F9B4-FDDE-429A-A7A3-AA2DAFB3D82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EA16-AC14-4EB2-A3A8-3D345BAD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4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F9B4-FDDE-429A-A7A3-AA2DAFB3D82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EA16-AC14-4EB2-A3A8-3D345BAD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2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F9B4-FDDE-429A-A7A3-AA2DAFB3D82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EA16-AC14-4EB2-A3A8-3D345BAD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F9B4-FDDE-429A-A7A3-AA2DAFB3D82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EA16-AC14-4EB2-A3A8-3D345BAD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0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F9B4-FDDE-429A-A7A3-AA2DAFB3D82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EA16-AC14-4EB2-A3A8-3D345BAD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2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F9B4-FDDE-429A-A7A3-AA2DAFB3D82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EA16-AC14-4EB2-A3A8-3D345BAD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5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F9B4-FDDE-429A-A7A3-AA2DAFB3D82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EA16-AC14-4EB2-A3A8-3D345BAD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7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F9B4-FDDE-429A-A7A3-AA2DAFB3D82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EA16-AC14-4EB2-A3A8-3D345BAD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3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F9B4-FDDE-429A-A7A3-AA2DAFB3D82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EA16-AC14-4EB2-A3A8-3D345BAD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1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F9B4-FDDE-429A-A7A3-AA2DAFB3D82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EA16-AC14-4EB2-A3A8-3D345BAD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2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F9B4-FDDE-429A-A7A3-AA2DAFB3D82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EA16-AC14-4EB2-A3A8-3D345BAD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1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F9B4-FDDE-429A-A7A3-AA2DAFB3D82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5EA16-AC14-4EB2-A3A8-3D345BAD8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2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ityperformanceleanprogram.weebly.com/uploads/1/4/0/3/14037181/process_mapping_reference_guide.pdf" TargetMode="External"/><Relationship Id="rId2" Type="http://schemas.openxmlformats.org/officeDocument/2006/relationships/hyperlink" Target="https://cityperformanceleanprogram.weebly.com/uploads/1/4/0/3/14037181/reference_guide_-_gemba_walk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ityperformanceleanprogram.weebly.com/uploads/1/4/0/3/14037181/reference_guide_-_fishbone_diagram.pdf" TargetMode="External"/><Relationship Id="rId4" Type="http://schemas.openxmlformats.org/officeDocument/2006/relationships/hyperlink" Target="https://cityperformanceleanprogram.weebly.com/uploads/1/4/0/3/14037181/five_whys_reference_guid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D497726-BA45-481E-AEA9-30CD3F059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26080"/>
              </p:ext>
            </p:extLst>
          </p:nvPr>
        </p:nvGraphicFramePr>
        <p:xfrm>
          <a:off x="7410452" y="1224239"/>
          <a:ext cx="7926540" cy="4161655"/>
        </p:xfrm>
        <a:graphic>
          <a:graphicData uri="http://schemas.openxmlformats.org/drawingml/2006/table">
            <a:tbl>
              <a:tblPr firstRow="1" firstCol="1" bandRow="1"/>
              <a:tblGrid>
                <a:gridCol w="1679081">
                  <a:extLst>
                    <a:ext uri="{9D8B030D-6E8A-4147-A177-3AD203B41FA5}">
                      <a16:colId xmlns:a16="http://schemas.microsoft.com/office/drawing/2014/main" val="2231400220"/>
                    </a:ext>
                  </a:extLst>
                </a:gridCol>
                <a:gridCol w="1489027">
                  <a:extLst>
                    <a:ext uri="{9D8B030D-6E8A-4147-A177-3AD203B41FA5}">
                      <a16:colId xmlns:a16="http://schemas.microsoft.com/office/drawing/2014/main" val="1147767960"/>
                    </a:ext>
                  </a:extLst>
                </a:gridCol>
                <a:gridCol w="1407149">
                  <a:extLst>
                    <a:ext uri="{9D8B030D-6E8A-4147-A177-3AD203B41FA5}">
                      <a16:colId xmlns:a16="http://schemas.microsoft.com/office/drawing/2014/main" val="4050362711"/>
                    </a:ext>
                  </a:extLst>
                </a:gridCol>
                <a:gridCol w="1073389">
                  <a:extLst>
                    <a:ext uri="{9D8B030D-6E8A-4147-A177-3AD203B41FA5}">
                      <a16:colId xmlns:a16="http://schemas.microsoft.com/office/drawing/2014/main" val="1102942787"/>
                    </a:ext>
                  </a:extLst>
                </a:gridCol>
                <a:gridCol w="1367235">
                  <a:extLst>
                    <a:ext uri="{9D8B030D-6E8A-4147-A177-3AD203B41FA5}">
                      <a16:colId xmlns:a16="http://schemas.microsoft.com/office/drawing/2014/main" val="1334166592"/>
                    </a:ext>
                  </a:extLst>
                </a:gridCol>
                <a:gridCol w="910659">
                  <a:extLst>
                    <a:ext uri="{9D8B030D-6E8A-4147-A177-3AD203B41FA5}">
                      <a16:colId xmlns:a16="http://schemas.microsoft.com/office/drawing/2014/main" val="3660999143"/>
                    </a:ext>
                  </a:extLst>
                </a:gridCol>
              </a:tblGrid>
              <a:tr h="195558">
                <a:tc gridSpan="6">
                  <a:txBody>
                    <a:bodyPr/>
                    <a:lstStyle/>
                    <a:p>
                      <a:pPr marL="257175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 startAt="5"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Proposed Solutions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770807"/>
                  </a:ext>
                </a:extLst>
              </a:tr>
              <a:tr h="5554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Proposed Solution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411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Root Cause Addressed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 of expected results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Impact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(High/Medium/Low)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Effort </a:t>
                      </a:r>
                    </a:p>
                    <a:p>
                      <a:pPr marL="0" marR="0" lvl="0" indent="0" algn="ctr" defTabSz="13411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(High/Medium/</a:t>
                      </a:r>
                    </a:p>
                    <a:p>
                      <a:pPr marL="0" marR="0" lvl="0" indent="0" algn="ctr" defTabSz="13411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it a good idea?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438222"/>
                  </a:ext>
                </a:extLst>
              </a:tr>
              <a:tr h="812412"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What’s the short title of the solution you’re testing? (Ex: Modify application form)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root cause from box 4 does this solution address?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34115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Once implemented, what result do you expect to see?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34115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much would this solution improve your metrics?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34115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much effort will it take?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34115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Does this solution:</a:t>
                      </a:r>
                      <a:br>
                        <a:rPr lang="en-US" sz="1100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US" sz="1100" i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043115"/>
                  </a:ext>
                </a:extLst>
              </a:tr>
              <a:tr h="5890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Make an impact for reasonable effort?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740236"/>
                  </a:ext>
                </a:extLst>
              </a:tr>
              <a:tr h="5890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Logically connect to a root cause?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513611"/>
                  </a:ext>
                </a:extLst>
              </a:tr>
              <a:tr h="5890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Have buy-in from stakeholders?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020524"/>
                  </a:ext>
                </a:extLst>
              </a:tr>
              <a:tr h="5890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4931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D7FCF2B-FD87-4638-A118-1C49BCE35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660707"/>
              </p:ext>
            </p:extLst>
          </p:nvPr>
        </p:nvGraphicFramePr>
        <p:xfrm>
          <a:off x="207807" y="334284"/>
          <a:ext cx="15129185" cy="899108"/>
        </p:xfrm>
        <a:graphic>
          <a:graphicData uri="http://schemas.openxmlformats.org/drawingml/2006/table">
            <a:tbl>
              <a:tblPr firstRow="1" firstCol="1" bandRow="1"/>
              <a:tblGrid>
                <a:gridCol w="1379433">
                  <a:extLst>
                    <a:ext uri="{9D8B030D-6E8A-4147-A177-3AD203B41FA5}">
                      <a16:colId xmlns:a16="http://schemas.microsoft.com/office/drawing/2014/main" val="3391212765"/>
                    </a:ext>
                  </a:extLst>
                </a:gridCol>
                <a:gridCol w="5459376">
                  <a:extLst>
                    <a:ext uri="{9D8B030D-6E8A-4147-A177-3AD203B41FA5}">
                      <a16:colId xmlns:a16="http://schemas.microsoft.com/office/drawing/2014/main" val="3409682021"/>
                    </a:ext>
                  </a:extLst>
                </a:gridCol>
                <a:gridCol w="357944">
                  <a:extLst>
                    <a:ext uri="{9D8B030D-6E8A-4147-A177-3AD203B41FA5}">
                      <a16:colId xmlns:a16="http://schemas.microsoft.com/office/drawing/2014/main" val="3038691788"/>
                    </a:ext>
                  </a:extLst>
                </a:gridCol>
                <a:gridCol w="1946049">
                  <a:extLst>
                    <a:ext uri="{9D8B030D-6E8A-4147-A177-3AD203B41FA5}">
                      <a16:colId xmlns:a16="http://schemas.microsoft.com/office/drawing/2014/main" val="4037126907"/>
                    </a:ext>
                  </a:extLst>
                </a:gridCol>
                <a:gridCol w="5986383">
                  <a:extLst>
                    <a:ext uri="{9D8B030D-6E8A-4147-A177-3AD203B41FA5}">
                      <a16:colId xmlns:a16="http://schemas.microsoft.com/office/drawing/2014/main" val="3015215609"/>
                    </a:ext>
                  </a:extLst>
                </a:gridCol>
              </a:tblGrid>
              <a:tr h="224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 Owner</a:t>
                      </a:r>
                    </a:p>
                  </a:txBody>
                  <a:tcPr marL="68225" marR="68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[Add your name here]</a:t>
                      </a:r>
                    </a:p>
                  </a:txBody>
                  <a:tcPr marL="68225" marR="68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225" marR="68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Executive Sponsor</a:t>
                      </a:r>
                    </a:p>
                  </a:txBody>
                  <a:tcPr marL="68225" marR="68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[The person who oversees the entire work stream]</a:t>
                      </a:r>
                    </a:p>
                  </a:txBody>
                  <a:tcPr marL="68225" marR="68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149678"/>
                  </a:ext>
                </a:extLst>
              </a:tr>
              <a:tr h="224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Members</a:t>
                      </a:r>
                    </a:p>
                  </a:txBody>
                  <a:tcPr marL="68225" marR="68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[Add the names of the people who are on your project team]</a:t>
                      </a:r>
                    </a:p>
                  </a:txBody>
                  <a:tcPr marL="68225" marR="68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 Owner</a:t>
                      </a:r>
                    </a:p>
                  </a:txBody>
                  <a:tcPr marL="68225" marR="68225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[The person who can approve a change to the process]</a:t>
                      </a:r>
                    </a:p>
                  </a:txBody>
                  <a:tcPr marL="68225" marR="68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882458"/>
                  </a:ext>
                </a:extLst>
              </a:tr>
              <a:tr h="224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 Trigger</a:t>
                      </a:r>
                    </a:p>
                  </a:txBody>
                  <a:tcPr marL="68225" marR="68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[What is the first step on your process map?]</a:t>
                      </a:r>
                    </a:p>
                  </a:txBody>
                  <a:tcPr marL="68225" marR="68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Version Date</a:t>
                      </a:r>
                    </a:p>
                  </a:txBody>
                  <a:tcPr marL="68225" marR="68225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[Update the A3 as frequently as you can! – add the date on which you updated the A3 here]</a:t>
                      </a:r>
                    </a:p>
                  </a:txBody>
                  <a:tcPr marL="68225" marR="68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919067"/>
                  </a:ext>
                </a:extLst>
              </a:tr>
              <a:tr h="224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 End</a:t>
                      </a:r>
                    </a:p>
                  </a:txBody>
                  <a:tcPr marL="68225" marR="68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[What is the last step in your process map?]</a:t>
                      </a:r>
                    </a:p>
                  </a:txBody>
                  <a:tcPr marL="68225" marR="68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 are our customers?</a:t>
                      </a:r>
                    </a:p>
                  </a:txBody>
                  <a:tcPr marL="68225" marR="68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Specific end users who benefit from your service (for example, hiring managers)</a:t>
                      </a:r>
                    </a:p>
                  </a:txBody>
                  <a:tcPr marL="68225" marR="68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95854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81B29DA-6B02-4669-A93D-6D3920181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558377"/>
              </p:ext>
            </p:extLst>
          </p:nvPr>
        </p:nvGraphicFramePr>
        <p:xfrm>
          <a:off x="207808" y="1224239"/>
          <a:ext cx="7206246" cy="1046640"/>
        </p:xfrm>
        <a:graphic>
          <a:graphicData uri="http://schemas.openxmlformats.org/drawingml/2006/table">
            <a:tbl>
              <a:tblPr firstRow="1" firstCol="1" bandRow="1"/>
              <a:tblGrid>
                <a:gridCol w="7206246">
                  <a:extLst>
                    <a:ext uri="{9D8B030D-6E8A-4147-A177-3AD203B41FA5}">
                      <a16:colId xmlns:a16="http://schemas.microsoft.com/office/drawing/2014/main" val="152717530"/>
                    </a:ext>
                  </a:extLst>
                </a:gridCol>
              </a:tblGrid>
              <a:tr h="138794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000"/>
                        <a:buFont typeface="+mj-lt"/>
                        <a:buNone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    Why is change needed ?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6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424597"/>
                  </a:ext>
                </a:extLst>
              </a:tr>
              <a:tr h="865157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do obstacles in the process affect your customers? </a:t>
                      </a: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do obstacles in the process affect you and your coworkers?</a:t>
                      </a: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100" b="0" i="1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751132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C7D12F4-864C-4CE1-8C74-1991D17FF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149839"/>
              </p:ext>
            </p:extLst>
          </p:nvPr>
        </p:nvGraphicFramePr>
        <p:xfrm>
          <a:off x="207806" y="2270879"/>
          <a:ext cx="7202653" cy="4862905"/>
        </p:xfrm>
        <a:graphic>
          <a:graphicData uri="http://schemas.openxmlformats.org/drawingml/2006/table">
            <a:tbl>
              <a:tblPr firstRow="1" firstCol="1" bandRow="1"/>
              <a:tblGrid>
                <a:gridCol w="3662476">
                  <a:extLst>
                    <a:ext uri="{9D8B030D-6E8A-4147-A177-3AD203B41FA5}">
                      <a16:colId xmlns:a16="http://schemas.microsoft.com/office/drawing/2014/main" val="2065961908"/>
                    </a:ext>
                  </a:extLst>
                </a:gridCol>
                <a:gridCol w="3540177">
                  <a:extLst>
                    <a:ext uri="{9D8B030D-6E8A-4147-A177-3AD203B41FA5}">
                      <a16:colId xmlns:a16="http://schemas.microsoft.com/office/drawing/2014/main" val="1241162653"/>
                    </a:ext>
                  </a:extLst>
                </a:gridCol>
              </a:tblGrid>
              <a:tr h="168985">
                <a:tc>
                  <a:txBody>
                    <a:bodyPr/>
                    <a:lstStyle/>
                    <a:p>
                      <a:pPr marL="344488" marR="0" lvl="0" indent="-3444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     Current state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634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     Future state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6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495011"/>
                  </a:ext>
                </a:extLst>
              </a:tr>
              <a:tr h="163228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What is happening in your process right now?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What outcome do you hope to achieve?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03794"/>
                  </a:ext>
                </a:extLst>
              </a:tr>
              <a:tr h="2597345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What obstacles did you notice while doing </a:t>
                      </a: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Gemba walks </a:t>
                      </a: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of the process?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What key learnings resulted from creating a </a:t>
                      </a: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process map</a:t>
                      </a: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What did you learn from talking with customers or other stakeholders about the process?</a:t>
                      </a: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Imagine this improvement effort has been a wild success. Everyone, including you and your customers, love the new process. </a:t>
                      </a:r>
                      <a:endParaRPr lang="en-US" sz="110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What does that process look like?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What obstacles have you removed?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What is the customer experience like?</a:t>
                      </a: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938589"/>
                  </a:ext>
                </a:extLst>
              </a:tr>
              <a:tr h="326456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10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CURRENT STATE METRIC: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10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What is the specific, measurable baseline for current performance?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10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FUTURE STATE METRIC: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10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What is the specific, measurable target for future improvement?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128962"/>
                  </a:ext>
                </a:extLst>
              </a:tr>
              <a:tr h="816141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What metrics will you use to measure the problem?</a:t>
                      </a:r>
                    </a:p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Example: 50% of applicants attended their scheduled civil service exam in FY18</a:t>
                      </a: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By how much do you want to</a:t>
                      </a: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improve on the metric goal you listed in box 2(B)? When did/are you aiming to achieve that goal by?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Example: 75% of applicants attend their scheduled civil service exam by January 2019. 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228764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B878BD1F-AFB8-4A2F-B6EE-476BD2EA3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355038"/>
              </p:ext>
            </p:extLst>
          </p:nvPr>
        </p:nvGraphicFramePr>
        <p:xfrm>
          <a:off x="207798" y="7023490"/>
          <a:ext cx="7202653" cy="2873128"/>
        </p:xfrm>
        <a:graphic>
          <a:graphicData uri="http://schemas.openxmlformats.org/drawingml/2006/table">
            <a:tbl>
              <a:tblPr firstRow="1" firstCol="1" bandRow="1"/>
              <a:tblGrid>
                <a:gridCol w="7202653">
                  <a:extLst>
                    <a:ext uri="{9D8B030D-6E8A-4147-A177-3AD203B41FA5}">
                      <a16:colId xmlns:a16="http://schemas.microsoft.com/office/drawing/2014/main" val="2475821805"/>
                    </a:ext>
                  </a:extLst>
                </a:gridCol>
              </a:tblGrid>
              <a:tr h="180390">
                <a:tc>
                  <a:txBody>
                    <a:bodyPr/>
                    <a:lstStyle/>
                    <a:p>
                      <a:pPr marL="344488" marR="0" lvl="0" indent="-3444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eriod" startAt="4"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Root cause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6244"/>
                  </a:ext>
                </a:extLst>
              </a:tr>
              <a:tr h="2692738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What are the root causes of the problems you see in the process?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Describe the results of your </a:t>
                      </a: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Five Whys </a:t>
                      </a: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exercise or </a:t>
                      </a: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Fishbone Diagram </a:t>
                      </a: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here.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You can either write it out in words, or create a visual of the root causes and put it in this box.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100" i="1" u="none" strike="noStrike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517107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9FECDF73-B5BC-463A-A283-F2B4697A63E6}"/>
              </a:ext>
            </a:extLst>
          </p:cNvPr>
          <p:cNvSpPr/>
          <p:nvPr/>
        </p:nvSpPr>
        <p:spPr>
          <a:xfrm>
            <a:off x="3985099" y="0"/>
            <a:ext cx="6476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A3  Title – &lt;to print, ensure printer properties are set to 11” x 17”&gt;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5A7060B-ED4B-4499-B1B0-596A410B9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390222"/>
              </p:ext>
            </p:extLst>
          </p:nvPr>
        </p:nvGraphicFramePr>
        <p:xfrm>
          <a:off x="7410450" y="5144008"/>
          <a:ext cx="7926541" cy="2955313"/>
        </p:xfrm>
        <a:graphic>
          <a:graphicData uri="http://schemas.openxmlformats.org/drawingml/2006/table">
            <a:tbl>
              <a:tblPr firstRow="1" firstCol="1" bandRow="1"/>
              <a:tblGrid>
                <a:gridCol w="1688496">
                  <a:extLst>
                    <a:ext uri="{9D8B030D-6E8A-4147-A177-3AD203B41FA5}">
                      <a16:colId xmlns:a16="http://schemas.microsoft.com/office/drawing/2014/main" val="2537663480"/>
                    </a:ext>
                  </a:extLst>
                </a:gridCol>
                <a:gridCol w="3012805">
                  <a:extLst>
                    <a:ext uri="{9D8B030D-6E8A-4147-A177-3AD203B41FA5}">
                      <a16:colId xmlns:a16="http://schemas.microsoft.com/office/drawing/2014/main" val="2728223218"/>
                    </a:ext>
                  </a:extLst>
                </a:gridCol>
                <a:gridCol w="2208144">
                  <a:extLst>
                    <a:ext uri="{9D8B030D-6E8A-4147-A177-3AD203B41FA5}">
                      <a16:colId xmlns:a16="http://schemas.microsoft.com/office/drawing/2014/main" val="4076458091"/>
                    </a:ext>
                  </a:extLst>
                </a:gridCol>
                <a:gridCol w="1017096">
                  <a:extLst>
                    <a:ext uri="{9D8B030D-6E8A-4147-A177-3AD203B41FA5}">
                      <a16:colId xmlns:a16="http://schemas.microsoft.com/office/drawing/2014/main" val="280487959"/>
                    </a:ext>
                  </a:extLst>
                </a:gridCol>
              </a:tblGrid>
              <a:tr h="249695">
                <a:tc gridSpan="4">
                  <a:txBody>
                    <a:bodyPr/>
                    <a:lstStyle/>
                    <a:p>
                      <a:pPr marL="285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     Action plan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285221"/>
                  </a:ext>
                </a:extLst>
              </a:tr>
              <a:tr h="453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Action/Solution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Owner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Date: By when?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481856"/>
                  </a:ext>
                </a:extLst>
              </a:tr>
              <a:tr h="499391"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What’s the short title of this action item? (Ex: Modify application form)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What do you plan to do?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Who is the one person who will be responsible for ensuring that this gets done?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411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When will this large task  be complete?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91288"/>
                  </a:ext>
                </a:extLst>
              </a:tr>
              <a:tr h="499391"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i="1" kern="12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i="1" kern="12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411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i="1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540473"/>
                  </a:ext>
                </a:extLst>
              </a:tr>
              <a:tr h="395060">
                <a:tc>
                  <a:txBody>
                    <a:bodyPr/>
                    <a:lstStyle/>
                    <a:p>
                      <a:pPr marL="0" marR="0" algn="l" defTabSz="134115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34115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113606"/>
                  </a:ext>
                </a:extLst>
              </a:tr>
              <a:tr h="395060">
                <a:tc>
                  <a:txBody>
                    <a:bodyPr/>
                    <a:lstStyle/>
                    <a:p>
                      <a:pPr marL="0" marR="0" algn="l" defTabSz="134115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34115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513767"/>
                  </a:ext>
                </a:extLst>
              </a:tr>
              <a:tr h="395060">
                <a:tc>
                  <a:txBody>
                    <a:bodyPr/>
                    <a:lstStyle/>
                    <a:p>
                      <a:pPr marL="0" marR="0" algn="l" defTabSz="134115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134115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09722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F272255-1945-45AC-B340-44476531B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503127"/>
              </p:ext>
            </p:extLst>
          </p:nvPr>
        </p:nvGraphicFramePr>
        <p:xfrm>
          <a:off x="7410447" y="8031657"/>
          <a:ext cx="7926540" cy="1864961"/>
        </p:xfrm>
        <a:graphic>
          <a:graphicData uri="http://schemas.openxmlformats.org/drawingml/2006/table">
            <a:tbl>
              <a:tblPr firstRow="1" firstCol="1" bandRow="1"/>
              <a:tblGrid>
                <a:gridCol w="1920542">
                  <a:extLst>
                    <a:ext uri="{9D8B030D-6E8A-4147-A177-3AD203B41FA5}">
                      <a16:colId xmlns:a16="http://schemas.microsoft.com/office/drawing/2014/main" val="2299906704"/>
                    </a:ext>
                  </a:extLst>
                </a:gridCol>
                <a:gridCol w="1068116">
                  <a:extLst>
                    <a:ext uri="{9D8B030D-6E8A-4147-A177-3AD203B41FA5}">
                      <a16:colId xmlns:a16="http://schemas.microsoft.com/office/drawing/2014/main" val="3289498841"/>
                    </a:ext>
                  </a:extLst>
                </a:gridCol>
                <a:gridCol w="1125878">
                  <a:extLst>
                    <a:ext uri="{9D8B030D-6E8A-4147-A177-3AD203B41FA5}">
                      <a16:colId xmlns:a16="http://schemas.microsoft.com/office/drawing/2014/main" val="870053588"/>
                    </a:ext>
                  </a:extLst>
                </a:gridCol>
                <a:gridCol w="1270668">
                  <a:extLst>
                    <a:ext uri="{9D8B030D-6E8A-4147-A177-3AD203B41FA5}">
                      <a16:colId xmlns:a16="http://schemas.microsoft.com/office/drawing/2014/main" val="3984293010"/>
                    </a:ext>
                  </a:extLst>
                </a:gridCol>
                <a:gridCol w="1270668">
                  <a:extLst>
                    <a:ext uri="{9D8B030D-6E8A-4147-A177-3AD203B41FA5}">
                      <a16:colId xmlns:a16="http://schemas.microsoft.com/office/drawing/2014/main" val="3988503173"/>
                    </a:ext>
                  </a:extLst>
                </a:gridCol>
                <a:gridCol w="1270668">
                  <a:extLst>
                    <a:ext uri="{9D8B030D-6E8A-4147-A177-3AD203B41FA5}">
                      <a16:colId xmlns:a16="http://schemas.microsoft.com/office/drawing/2014/main" val="2047330966"/>
                    </a:ext>
                  </a:extLst>
                </a:gridCol>
              </a:tblGrid>
              <a:tr h="203308">
                <a:tc gridSpan="6">
                  <a:txBody>
                    <a:bodyPr/>
                    <a:lstStyle/>
                    <a:p>
                      <a:pPr marL="28575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781050" algn="l"/>
                        </a:tabLs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Results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57175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 startAt="8"/>
                        <a:tabLst>
                          <a:tab pos="781050" algn="l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907505"/>
                  </a:ext>
                </a:extLst>
              </a:tr>
              <a:tr h="378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Metric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/ Baseline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Future / Target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days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days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days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22542"/>
                  </a:ext>
                </a:extLst>
              </a:tr>
              <a:tr h="6167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Example: Applicants who attend their scheduled civil service exam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411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en-US" sz="11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411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411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334847"/>
                  </a:ext>
                </a:extLst>
              </a:tr>
              <a:tr h="316322"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790815"/>
                  </a:ext>
                </a:extLst>
              </a:tr>
              <a:tr h="350326"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318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66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637</Words>
  <Application>Microsoft Office PowerPoint</Application>
  <PresentationFormat>Custom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Kyra Sikora</dc:creator>
  <cp:lastModifiedBy>Omalev, Catherine (CON)</cp:lastModifiedBy>
  <cp:revision>54</cp:revision>
  <cp:lastPrinted>2018-08-01T14:45:35Z</cp:lastPrinted>
  <dcterms:created xsi:type="dcterms:W3CDTF">2017-11-17T19:26:03Z</dcterms:created>
  <dcterms:modified xsi:type="dcterms:W3CDTF">2019-11-13T00:16:51Z</dcterms:modified>
</cp:coreProperties>
</file>